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55" r:id="rId3"/>
    <p:sldId id="314" r:id="rId4"/>
    <p:sldId id="315" r:id="rId5"/>
    <p:sldId id="319" r:id="rId6"/>
    <p:sldId id="316" r:id="rId7"/>
    <p:sldId id="318" r:id="rId8"/>
    <p:sldId id="310" r:id="rId9"/>
    <p:sldId id="320" r:id="rId10"/>
    <p:sldId id="309" r:id="rId11"/>
    <p:sldId id="323" r:id="rId12"/>
    <p:sldId id="324" r:id="rId13"/>
    <p:sldId id="325" r:id="rId14"/>
    <p:sldId id="307" r:id="rId15"/>
    <p:sldId id="356" r:id="rId16"/>
    <p:sldId id="357" r:id="rId17"/>
    <p:sldId id="359" r:id="rId18"/>
    <p:sldId id="360" r:id="rId19"/>
    <p:sldId id="291" r:id="rId20"/>
    <p:sldId id="361" r:id="rId21"/>
    <p:sldId id="326" r:id="rId22"/>
    <p:sldId id="342" r:id="rId23"/>
    <p:sldId id="277" r:id="rId24"/>
    <p:sldId id="327" r:id="rId25"/>
    <p:sldId id="269" r:id="rId26"/>
    <p:sldId id="270" r:id="rId27"/>
    <p:sldId id="348" r:id="rId28"/>
    <p:sldId id="343" r:id="rId29"/>
    <p:sldId id="287" r:id="rId30"/>
    <p:sldId id="362" r:id="rId3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79440"/>
  </p:normalViewPr>
  <p:slideViewPr>
    <p:cSldViewPr snapToGrid="0" snapToObjects="1">
      <p:cViewPr varScale="1">
        <p:scale>
          <a:sx n="113" d="100"/>
          <a:sy n="113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782-BF36-3D44-AE7B-DEDCBDCE1B6F}" type="datetimeFigureOut">
              <a:rPr lang="en-QA" smtClean="0"/>
              <a:t>1/18/21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6C1A-9081-E644-990B-8D1DF1BAF97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217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51789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7760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733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ophthalmologists selected for the validation sets were the ones that showed high consistency from the original group of 54 doctors.</a:t>
            </a:r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6681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A5AC-20F8-734D-8118-5B093E4AC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D22F4-2325-2D4F-8DB7-F5D1F887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4C07-816B-624B-9814-0EB4DBD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7E43-3155-1541-AD53-F6FBB600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D9C8-E25A-9540-B020-2DC5F0E9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94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8BDD-3065-D545-9FAF-0F4BF6A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87339-1FB6-7E41-8308-398346E6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72B3-BDDF-B542-B214-3F48DF1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94B3-7A9B-0D47-995E-3EC1780D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738F-5068-AB43-A029-3B6B01C9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86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A3D53-B06B-074A-9C38-F5017B1A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01955-3265-EF40-88AA-510EF37CF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477F-330E-014D-961B-8BA0E1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780E-2A4C-6046-AACC-8C952375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B5D0-2F7E-274E-AED2-E4A42AE1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5895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9FA-816B-E740-A372-D5FB71AD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EE56-1528-6347-95C8-BD02A678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B1A0-591E-F048-A354-74EC8BE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F75F-C219-7449-AEA7-DDEC859C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6C10-0227-A84B-A781-DDD4BA4B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521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0A3D-DA39-C943-8EC8-58C0FFA8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AFD2-A390-6741-98BE-82B3248B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E265-CC41-2047-A015-920AB0D6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30EE-3E5D-8149-B845-682FF48F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9B71-C1EE-0446-B961-9082BC5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FFE2-209F-554C-9732-4940F76A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CCC7-6A4E-1248-9997-45A44656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503EE-0CB8-594A-95D9-704C34BD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052E-4012-A243-B48E-915B60EB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18F33-96AB-8948-820E-2F17ECA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56BF-11F2-EC44-A706-C186090D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606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22DC-82B7-E348-9B3A-AC6E83B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114E-47EF-6F4D-B2F9-EC6D40AB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10C4-E716-5049-AFAF-E8664F364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BFD6-D6DC-AE42-9617-2A2D339B0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4B9B5-0B91-054C-865E-A81DBFCC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6CB74-54B4-764C-BB09-F48D6A2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E02C-F60C-E744-83E1-D9876AC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66F30-6608-2341-92B8-CAFFAC7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38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4C69-EE68-C643-B4FF-7DFC3DC2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18E2A-2EEC-AE41-85B0-3F95582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CDB76-0903-584E-B3AB-BE20CE42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3973-661E-9547-B053-5B529383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967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0D0FB-8E51-504F-BD14-541B8938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780DC-2BC0-4944-99E1-8F135E2F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19CC-C839-5B4E-A21E-1B5D042B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6942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E43C-897F-C546-B0A4-4A990FFC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A3607-1372-7246-B7DB-6A37F7A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366D-C88A-EE4C-980A-6E65F5A9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D21C3-902B-AC47-87CE-42EC7C61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7FE7-43E3-5C49-AC52-B8BF1C1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9613-4F3E-D348-BB0C-AFB96BB6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588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22-D421-604B-A6C7-8EBF2991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6277-141A-CC48-B65D-88FC040EF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A6838-B3B3-CE43-9CB2-5FCD9728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4882-74CC-974B-A81E-48BC358B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8782-489B-794F-AABA-5B1C870F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76D49-0297-9D46-8DFB-CC2B1E16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277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DA1A2-977B-F045-BF53-8DABF452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86B6-EC7A-DD49-98B3-15FFAB33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B1F9-6EC3-4D4A-A0BF-36C9B125D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58A3-7D13-6F48-B603-43E48ECC5162}" type="datetimeFigureOut">
              <a:rPr lang="en-QA" smtClean="0"/>
              <a:t>1/18/21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E262-BC31-8A4A-8194-607808DB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465A-247B-A34E-8AB5-20D3FF94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922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imads.ai/ave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1: Introduction </a:t>
            </a:r>
          </a:p>
          <a:p>
            <a:endParaRPr lang="en-QA" sz="2800" dirty="0"/>
          </a:p>
          <a:p>
            <a:r>
              <a:rPr lang="en-QA" sz="2800" dirty="0"/>
              <a:t>January 18,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7844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Subsequently, you can </a:t>
            </a:r>
            <a:r>
              <a:rPr lang="en-US" i="1" dirty="0"/>
              <a:t>train</a:t>
            </a:r>
            <a:r>
              <a:rPr lang="en-US" dirty="0"/>
              <a:t> your DL model</a:t>
            </a: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8203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2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Again, with a different </a:t>
            </a:r>
            <a:r>
              <a:rPr lang="en-US" i="1" u="sng" dirty="0"/>
              <a:t>known</a:t>
            </a:r>
            <a:r>
              <a:rPr lang="en-US" dirty="0"/>
              <a:t> example</a:t>
            </a: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953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3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Yet again, with yet another different </a:t>
            </a:r>
            <a:r>
              <a:rPr lang="en-US" i="1" u="sng" dirty="0"/>
              <a:t>known</a:t>
            </a:r>
            <a:r>
              <a:rPr lang="en-US" dirty="0"/>
              <a:t> example 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7FCF7F12-4136-E44E-B651-DBD6E6679DE1}"/>
              </a:ext>
            </a:extLst>
          </p:cNvPr>
          <p:cNvSpPr txBox="1"/>
          <p:nvPr/>
        </p:nvSpPr>
        <p:spPr>
          <a:xfrm>
            <a:off x="7406379" y="5345125"/>
            <a:ext cx="4627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i="1" u="sng" dirty="0"/>
              <a:t>Repeat</a:t>
            </a:r>
            <a:r>
              <a:rPr lang="en-QA" sz="2400" i="1" dirty="0"/>
              <a:t> until it learns the patterns </a:t>
            </a:r>
          </a:p>
          <a:p>
            <a:r>
              <a:rPr lang="en-QA" sz="2400" i="1" dirty="0"/>
              <a:t>of Tuberculosis (and Pneumonia) in</a:t>
            </a:r>
          </a:p>
          <a:p>
            <a:r>
              <a:rPr lang="en-QA" sz="2400" i="1" dirty="0"/>
              <a:t>input images</a:t>
            </a:r>
          </a:p>
        </p:txBody>
      </p:sp>
    </p:spTree>
    <p:extLst>
      <p:ext uri="{BB962C8B-B14F-4D97-AF65-F5344CB8AC3E}">
        <p14:creationId xmlns:p14="http://schemas.microsoft.com/office/powerpoint/2010/main" val="34321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  <p:bldP spid="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2367308" y="499248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92D050"/>
                </a:solidFill>
              </a:rPr>
              <a:t>?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After training your DL model, you can use it to </a:t>
            </a:r>
            <a:r>
              <a:rPr lang="en-US" i="1" dirty="0"/>
              <a:t>infer </a:t>
            </a:r>
            <a:r>
              <a:rPr lang="en-US" dirty="0"/>
              <a:t>what an </a:t>
            </a:r>
            <a:r>
              <a:rPr lang="en-US" i="1" u="sng" dirty="0"/>
              <a:t>unknown</a:t>
            </a:r>
            <a:r>
              <a:rPr lang="en-US" dirty="0"/>
              <a:t> image may show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6D54588-6B48-FE4C-B38C-7F10406CAB25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4433D28A-6988-E64B-8000-CACEAA8569E2}"/>
              </a:ext>
            </a:extLst>
          </p:cNvPr>
          <p:cNvSpPr txBox="1"/>
          <p:nvPr/>
        </p:nvSpPr>
        <p:spPr>
          <a:xfrm>
            <a:off x="9894108" y="499248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2800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1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99" grpId="0"/>
      <p:bldP spid="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DL is just a branch of machine learning, which is a branch of AI</a:t>
            </a:r>
            <a:endParaRPr lang="en-QA" dirty="0"/>
          </a:p>
        </p:txBody>
      </p:sp>
      <p:pic>
        <p:nvPicPr>
          <p:cNvPr id="4" name="Picture 2" descr="Trees - Baamboozle">
            <a:extLst>
              <a:ext uri="{FF2B5EF4-FFF2-40B4-BE49-F238E27FC236}">
                <a16:creationId xmlns:a16="http://schemas.microsoft.com/office/drawing/2014/main" id="{99544E9E-0BB0-F745-B411-D872E6AA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4" y="2862124"/>
            <a:ext cx="3692703" cy="29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65BC7-50F2-6D40-84AC-54262B7727D1}"/>
              </a:ext>
            </a:extLst>
          </p:cNvPr>
          <p:cNvSpPr txBox="1"/>
          <p:nvPr/>
        </p:nvSpPr>
        <p:spPr>
          <a:xfrm>
            <a:off x="3494991" y="6004825"/>
            <a:ext cx="87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671B0-CD6E-9642-8863-4F0A5EDA8A83}"/>
              </a:ext>
            </a:extLst>
          </p:cNvPr>
          <p:cNvSpPr txBox="1"/>
          <p:nvPr/>
        </p:nvSpPr>
        <p:spPr>
          <a:xfrm>
            <a:off x="7096157" y="4383367"/>
            <a:ext cx="255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Computer Science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091C1-0511-BC43-A597-604C606C009D}"/>
              </a:ext>
            </a:extLst>
          </p:cNvPr>
          <p:cNvSpPr txBox="1"/>
          <p:nvPr/>
        </p:nvSpPr>
        <p:spPr>
          <a:xfrm>
            <a:off x="8209219" y="3491191"/>
            <a:ext cx="340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Artificial Intelligence (AI)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7AD9A-7969-2340-9BA8-8154A73882CC}"/>
              </a:ext>
            </a:extLst>
          </p:cNvPr>
          <p:cNvSpPr txBox="1"/>
          <p:nvPr/>
        </p:nvSpPr>
        <p:spPr>
          <a:xfrm>
            <a:off x="8790205" y="2874121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Machine Learning (ML)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11884-1A1B-EC49-9FBC-A2393B8A6F1F}"/>
              </a:ext>
            </a:extLst>
          </p:cNvPr>
          <p:cNvSpPr txBox="1"/>
          <p:nvPr/>
        </p:nvSpPr>
        <p:spPr>
          <a:xfrm>
            <a:off x="4412061" y="6004824"/>
            <a:ext cx="110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4FB63-DB05-1F4E-B54F-245F087B40EF}"/>
              </a:ext>
            </a:extLst>
          </p:cNvPr>
          <p:cNvSpPr txBox="1"/>
          <p:nvPr/>
        </p:nvSpPr>
        <p:spPr>
          <a:xfrm>
            <a:off x="5555347" y="600482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Chemistry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E77B2-16D2-1440-8C21-D8847E29AE55}"/>
              </a:ext>
            </a:extLst>
          </p:cNvPr>
          <p:cNvSpPr txBox="1"/>
          <p:nvPr/>
        </p:nvSpPr>
        <p:spPr>
          <a:xfrm>
            <a:off x="7345049" y="600482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Biology 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BBE2CF71-3AF7-E449-AC78-393A1A50551D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3932933" y="5461683"/>
            <a:ext cx="688497" cy="54314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619E69A-966D-3747-A06F-343510920145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4963110" y="5760152"/>
            <a:ext cx="397978" cy="244671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81B1F907-C89E-C848-8A4B-F9ECBA2501F6}"/>
              </a:ext>
            </a:extLst>
          </p:cNvPr>
          <p:cNvCxnSpPr>
            <a:endCxn id="10" idx="0"/>
          </p:cNvCxnSpPr>
          <p:nvPr/>
        </p:nvCxnSpPr>
        <p:spPr>
          <a:xfrm>
            <a:off x="5802734" y="5795754"/>
            <a:ext cx="491502" cy="20907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F2F385A-53F5-F44F-9B0D-20C4DDB416A5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7360959" y="5421050"/>
            <a:ext cx="716134" cy="451414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6BC55E-0F90-B64A-AB5C-B996DEC62314}"/>
              </a:ext>
            </a:extLst>
          </p:cNvPr>
          <p:cNvCxnSpPr/>
          <p:nvPr/>
        </p:nvCxnSpPr>
        <p:spPr>
          <a:xfrm>
            <a:off x="6370089" y="4614199"/>
            <a:ext cx="726068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2DF1B4AE-E1B0-C748-9973-BDCA66729281}"/>
              </a:ext>
            </a:extLst>
          </p:cNvPr>
          <p:cNvCxnSpPr>
            <a:cxnSpLocks/>
          </p:cNvCxnSpPr>
          <p:nvPr/>
        </p:nvCxnSpPr>
        <p:spPr>
          <a:xfrm flipV="1">
            <a:off x="6370089" y="3862471"/>
            <a:ext cx="1723587" cy="385959"/>
          </a:xfrm>
          <a:prstGeom prst="curvedConnector3">
            <a:avLst>
              <a:gd name="adj1" fmla="val 52868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02CAB26-3375-5B42-B720-063D7DD6EAC6}"/>
              </a:ext>
            </a:extLst>
          </p:cNvPr>
          <p:cNvCxnSpPr>
            <a:cxnSpLocks/>
          </p:cNvCxnSpPr>
          <p:nvPr/>
        </p:nvCxnSpPr>
        <p:spPr>
          <a:xfrm flipV="1">
            <a:off x="6542690" y="3083583"/>
            <a:ext cx="2079865" cy="86927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CAFCC001-EFB2-0649-9B2B-ACC926B34739}"/>
              </a:ext>
            </a:extLst>
          </p:cNvPr>
          <p:cNvCxnSpPr>
            <a:cxnSpLocks/>
          </p:cNvCxnSpPr>
          <p:nvPr/>
        </p:nvCxnSpPr>
        <p:spPr>
          <a:xfrm flipV="1">
            <a:off x="6433153" y="2583541"/>
            <a:ext cx="2420116" cy="1138482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85834C5-7F77-7347-83DF-80DA979439A4}"/>
              </a:ext>
            </a:extLst>
          </p:cNvPr>
          <p:cNvSpPr txBox="1"/>
          <p:nvPr/>
        </p:nvSpPr>
        <p:spPr>
          <a:xfrm>
            <a:off x="9231030" y="2331399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Deep Learning (DL)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9F7DEA-310F-B64E-ABC6-1070FDA17ED3}"/>
              </a:ext>
            </a:extLst>
          </p:cNvPr>
          <p:cNvSpPr/>
          <p:nvPr/>
        </p:nvSpPr>
        <p:spPr>
          <a:xfrm>
            <a:off x="870333" y="3060680"/>
            <a:ext cx="1994400" cy="19971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BBADD3-8148-5F4E-8711-0EA3A71E3E84}"/>
              </a:ext>
            </a:extLst>
          </p:cNvPr>
          <p:cNvSpPr/>
          <p:nvPr/>
        </p:nvSpPr>
        <p:spPr>
          <a:xfrm>
            <a:off x="1344951" y="3295850"/>
            <a:ext cx="1519782" cy="1519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29CE90-84F2-4145-9722-D65C32F245B3}"/>
              </a:ext>
            </a:extLst>
          </p:cNvPr>
          <p:cNvSpPr/>
          <p:nvPr/>
        </p:nvSpPr>
        <p:spPr>
          <a:xfrm>
            <a:off x="1849533" y="3549156"/>
            <a:ext cx="1015200" cy="10145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BADB61-C04C-BA46-AB85-D02EF78345E7}"/>
              </a:ext>
            </a:extLst>
          </p:cNvPr>
          <p:cNvSpPr txBox="1"/>
          <p:nvPr/>
        </p:nvSpPr>
        <p:spPr>
          <a:xfrm>
            <a:off x="888117" y="389988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AI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BCF85B-9F41-9F47-9E13-BE1EF73C1A93}"/>
              </a:ext>
            </a:extLst>
          </p:cNvPr>
          <p:cNvSpPr txBox="1"/>
          <p:nvPr/>
        </p:nvSpPr>
        <p:spPr>
          <a:xfrm>
            <a:off x="1406740" y="3899886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60498C-FEBC-C042-BD47-06FA18DA2991}"/>
              </a:ext>
            </a:extLst>
          </p:cNvPr>
          <p:cNvSpPr txBox="1"/>
          <p:nvPr/>
        </p:nvSpPr>
        <p:spPr>
          <a:xfrm>
            <a:off x="2338064" y="389988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DL</a:t>
            </a:r>
          </a:p>
        </p:txBody>
      </p:sp>
    </p:spTree>
    <p:extLst>
      <p:ext uri="{BB962C8B-B14F-4D97-AF65-F5344CB8AC3E}">
        <p14:creationId xmlns:p14="http://schemas.microsoft.com/office/powerpoint/2010/main" val="520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5707491" y="539049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354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54DE-44F4-0E48-A1AD-EFCA14A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F7CF-99F8-C84D-95F9-8F79A782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Demystify major AI concepts for you (e.g., machine learning, neural networks, Bayesian networks, etc.,)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Take you through a journey of AI applications in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Allow you to navigate several societal issues and ethical concerns that surround AI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FE3F-6A1C-E245-AAD6-07826F93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026-A047-9143-89B9-40279167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finishing the course, you will be able to: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6F94EC-7875-F74F-B7DA-06D888D4F3A1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1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various AI applications in medicine and describe how they are transforming healthcare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Appreciate the power of big data in enabling AI and describe the different types of data representations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ED2F4-7581-C844-B517-B8A10CD11B98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Appreciate the power of big data in enabling AI and describe the different types of data representations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16E8E92-D226-CF47-9D8F-231D9462C221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E1EAD15-7761-3A47-A184-C8A5FD1DA1A5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F58A694-B1E6-9A4F-B8ED-DCB992B641D4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36A17A5-2128-4B4A-8B89-D025B0EB3265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Apply some AI techniques to solve real-world medical problems (</a:t>
                      </a:r>
                      <a:r>
                        <a:rPr lang="en-US" i="1" dirty="0"/>
                        <a:t>only for CMU-Q students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A011AD4-E308-2045-8CD6-06804C5F79E4}"/>
              </a:ext>
            </a:extLst>
          </p:cNvPr>
          <p:cNvGraphicFramePr>
            <a:graphicFrameLocks noGrp="1"/>
          </p:cNvGraphicFramePr>
          <p:nvPr/>
        </p:nvGraphicFramePr>
        <p:xfrm>
          <a:off x="1150704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Apply some AI techniques to solve real-world medical problems (</a:t>
                      </a:r>
                      <a:r>
                        <a:rPr lang="en-US" i="1" dirty="0"/>
                        <a:t>only for CMU-Q students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54DE-44F4-0E48-A1AD-EFCA14A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F7CF-99F8-C84D-95F9-8F79A782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course has two versions: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15-182</a:t>
            </a:r>
            <a:r>
              <a:rPr lang="en-US" dirty="0"/>
              <a:t>: 6 units, no project, and only 1 lecture per week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15-282</a:t>
            </a:r>
            <a:r>
              <a:rPr lang="en-US" dirty="0"/>
              <a:t>: 9 units, 1 big project, and 2 lectures per week</a:t>
            </a:r>
          </a:p>
          <a:p>
            <a:pPr lvl="1"/>
            <a:endParaRPr lang="en-US" dirty="0"/>
          </a:p>
          <a:p>
            <a:r>
              <a:rPr lang="en-US" dirty="0"/>
              <a:t>Three main teaching tools will be used: Zoom, Piazza, and </a:t>
            </a:r>
            <a:r>
              <a:rPr lang="en-US" dirty="0" err="1"/>
              <a:t>Gradescope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textbook is required</a:t>
            </a:r>
          </a:p>
          <a:p>
            <a:pPr lvl="1"/>
            <a:r>
              <a:rPr lang="en-US" dirty="0"/>
              <a:t>Slides will be self-contained, but you are encouraged to take notes</a:t>
            </a:r>
          </a:p>
          <a:p>
            <a:pPr lvl="1"/>
            <a:r>
              <a:rPr lang="en-US" dirty="0"/>
              <a:t>All material will be posted on the course website</a:t>
            </a:r>
          </a:p>
          <a:p>
            <a:pPr lvl="1"/>
            <a:endParaRPr lang="en-US" dirty="0"/>
          </a:p>
          <a:p>
            <a:r>
              <a:rPr lang="en-US" dirty="0"/>
              <a:t>There will be 6 CAs (contacts and office hours are on the website)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will we measure learning?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24652"/>
              </p:ext>
            </p:extLst>
          </p:nvPr>
        </p:nvGraphicFramePr>
        <p:xfrm>
          <a:off x="1718631" y="2366963"/>
          <a:ext cx="8714343" cy="3059208"/>
        </p:xfrm>
        <a:graphic>
          <a:graphicData uri="http://schemas.openxmlformats.org/drawingml/2006/table">
            <a:tbl>
              <a:tblPr/>
              <a:tblGrid>
                <a:gridCol w="290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Homework Assignments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 for 15-182 and 15% for 15-282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Quizzes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 (only for 15-282)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 for 15-282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Attendance and Participation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26 for 15-282 and 12 for 15-182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425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2208387" y="5317347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477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9206595" y="5267166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303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63798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23236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Diabetic retinopathy (DR) is the fastest growing cause of blindness, with nearly 451 million diabetic patients at risk worldwide</a:t>
            </a:r>
          </a:p>
          <a:p>
            <a:endParaRPr lang="en-US" dirty="0"/>
          </a:p>
          <a:p>
            <a:r>
              <a:rPr lang="en-US" dirty="0"/>
              <a:t>One of the most common ways to detect DR is to have a specialist examine eye pictures and rate them for disease presence and severity</a:t>
            </a:r>
            <a:endParaRPr lang="en-Q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1797E4-C6A3-2C49-8E79-59E5DF38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13" y="4225159"/>
            <a:ext cx="5356773" cy="22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If DR is caught early, the disease can be treated; if not, it can lead to irreversible blindness </a:t>
            </a:r>
          </a:p>
          <a:p>
            <a:pPr lvl="1"/>
            <a:endParaRPr lang="en-US" dirty="0"/>
          </a:p>
          <a:p>
            <a:r>
              <a:rPr lang="en-US" dirty="0"/>
              <a:t>As such, regular screening is essential for the early detection of DR</a:t>
            </a:r>
          </a:p>
          <a:p>
            <a:endParaRPr lang="en-US" dirty="0"/>
          </a:p>
          <a:p>
            <a:r>
              <a:rPr lang="en-US" dirty="0"/>
              <a:t>Unfortunately, medical specialists capable of detecting DR are not available in many parts of the world where diabetes is prevalent</a:t>
            </a:r>
          </a:p>
          <a:p>
            <a:endParaRPr lang="en-US" dirty="0"/>
          </a:p>
          <a:p>
            <a:r>
              <a:rPr lang="en-US" dirty="0"/>
              <a:t>Google has developed a deep learning algorithm capable of interpreting signs of DR in retinal photographs</a:t>
            </a:r>
            <a:endParaRPr lang="en-Q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created a dataset of 128,000 images, each labeled by 3-7 ophthalmologists from a panel of 54 ophthalmologists</a:t>
            </a:r>
          </a:p>
          <a:p>
            <a:pPr lvl="1"/>
            <a:r>
              <a:rPr lang="en-US" dirty="0"/>
              <a:t>DR severity (none, mild, moderate, severe, or proliferative) was graded according to the International Clinical Diabetic Retinopathy scale</a:t>
            </a:r>
          </a:p>
          <a:p>
            <a:endParaRPr lang="en-US" dirty="0"/>
          </a:p>
          <a:p>
            <a:r>
              <a:rPr lang="en-US" dirty="0"/>
              <a:t>They then used this dataset to train a deep learning algorithm to detect referable diabetic retinopathy </a:t>
            </a:r>
          </a:p>
          <a:p>
            <a:endParaRPr lang="en-US" dirty="0"/>
          </a:p>
          <a:p>
            <a:r>
              <a:rPr lang="en-US" dirty="0"/>
              <a:t>Afterwards, they tested the algorithm on two clinical validation sets totaling ~12,000 images, with a panel of 7-8 U.S. board-certified ophthalmologists serving as the reference standard 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638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F-score (combined sensitivity and specificity) of the algorithm was 0.95, which is slightly better than the median F-score of the 8 board-certified ophthalmologists (measured at 0.91)</a:t>
            </a:r>
          </a:p>
          <a:p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AI can now offer an automated system for DR detection with</a:t>
            </a:r>
          </a:p>
          <a:p>
            <a:pPr lvl="2"/>
            <a:r>
              <a:rPr lang="en-US" sz="2400" dirty="0"/>
              <a:t>Very high accuracy </a:t>
            </a:r>
          </a:p>
          <a:p>
            <a:pPr lvl="2"/>
            <a:r>
              <a:rPr lang="en-US" sz="2400" dirty="0"/>
              <a:t>Near instantaneous reporting of results!</a:t>
            </a:r>
          </a:p>
          <a:p>
            <a:pPr lvl="2"/>
            <a:r>
              <a:rPr lang="en-US" sz="2400" dirty="0"/>
              <a:t>Consistency of interpretation (the algorithm will make the </a:t>
            </a:r>
            <a:r>
              <a:rPr lang="en-US" sz="2400" i="1" dirty="0"/>
              <a:t>same</a:t>
            </a:r>
            <a:r>
              <a:rPr lang="en-US" sz="2400" dirty="0"/>
              <a:t> prediction on a specific image every time)</a:t>
            </a:r>
          </a:p>
          <a:p>
            <a:pPr marL="914400" lvl="2" indent="0">
              <a:buNone/>
            </a:pPr>
            <a:endParaRPr lang="en-QA" sz="2400" dirty="0"/>
          </a:p>
        </p:txBody>
      </p:sp>
    </p:spTree>
    <p:extLst>
      <p:ext uri="{BB962C8B-B14F-4D97-AF65-F5344CB8AC3E}">
        <p14:creationId xmlns:p14="http://schemas.microsoft.com/office/powerpoint/2010/main" val="799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A114-515E-A543-A855-9403B4BF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25C7-A1D9-974F-B9D8-645C782A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/>
          </a:p>
        </p:txBody>
      </p:sp>
      <p:pic>
        <p:nvPicPr>
          <p:cNvPr id="41986" name="Picture 2" descr="Image">
            <a:extLst>
              <a:ext uri="{FF2B5EF4-FFF2-40B4-BE49-F238E27FC236}">
                <a16:creationId xmlns:a16="http://schemas.microsoft.com/office/drawing/2014/main" id="{EBC5AE8F-36AD-2242-B8F2-738CC7D0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b="1976"/>
          <a:stretch/>
        </p:blipFill>
        <p:spPr bwMode="auto">
          <a:xfrm>
            <a:off x="838201" y="1825625"/>
            <a:ext cx="10515600" cy="40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80DB83-6C3B-DE4E-809F-56D8B4C0877A}"/>
              </a:ext>
            </a:extLst>
          </p:cNvPr>
          <p:cNvSpPr/>
          <p:nvPr/>
        </p:nvSpPr>
        <p:spPr>
          <a:xfrm>
            <a:off x="780288" y="6020118"/>
            <a:ext cx="10631424" cy="7802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dirty="0"/>
              <a:t>A slide from J</a:t>
            </a:r>
            <a:r>
              <a:rPr lang="en-US" dirty="0"/>
              <a:t>eff Dean’s Keynote in 2019 at the “Big Data in Precision Health” conference at Stanford Medicine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48165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501E7-9297-384F-B3B4-7FE87C004C1A}"/>
              </a:ext>
            </a:extLst>
          </p:cNvPr>
          <p:cNvSpPr/>
          <p:nvPr/>
        </p:nvSpPr>
        <p:spPr>
          <a:xfrm>
            <a:off x="838200" y="1825625"/>
            <a:ext cx="11049000" cy="503047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3B7B9-F2BC-9046-9CE4-4745A544973D}"/>
              </a:ext>
            </a:extLst>
          </p:cNvPr>
          <p:cNvSpPr txBox="1"/>
          <p:nvPr/>
        </p:nvSpPr>
        <p:spPr>
          <a:xfrm>
            <a:off x="11189820" y="1825625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DBCE3-FA37-F64C-AFC6-A7620C65FD9B}"/>
              </a:ext>
            </a:extLst>
          </p:cNvPr>
          <p:cNvSpPr/>
          <p:nvPr/>
        </p:nvSpPr>
        <p:spPr>
          <a:xfrm>
            <a:off x="838200" y="2410400"/>
            <a:ext cx="11049000" cy="3600256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38DEF-CE0A-1B48-B4D4-95B76EDE634E}"/>
              </a:ext>
            </a:extLst>
          </p:cNvPr>
          <p:cNvSpPr txBox="1"/>
          <p:nvPr/>
        </p:nvSpPr>
        <p:spPr>
          <a:xfrm>
            <a:off x="3433757" y="3616573"/>
            <a:ext cx="5857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4400" dirty="0">
                <a:solidFill>
                  <a:schemeClr val="bg1"/>
                </a:solidFill>
              </a:rPr>
              <a:t>Next week on M</a:t>
            </a:r>
            <a:r>
              <a:rPr lang="en-US" sz="4400" dirty="0">
                <a:solidFill>
                  <a:schemeClr val="bg1"/>
                </a:solidFill>
              </a:rPr>
              <a:t>o</a:t>
            </a:r>
            <a:r>
              <a:rPr lang="en-QA" sz="4400" dirty="0">
                <a:solidFill>
                  <a:schemeClr val="bg1"/>
                </a:solidFill>
              </a:rPr>
              <a:t>nday …</a:t>
            </a:r>
          </a:p>
        </p:txBody>
      </p:sp>
    </p:spTree>
    <p:extLst>
      <p:ext uri="{BB962C8B-B14F-4D97-AF65-F5344CB8AC3E}">
        <p14:creationId xmlns:p14="http://schemas.microsoft.com/office/powerpoint/2010/main" val="17426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885CB-97A0-C343-B3E7-8C6F49079ACF}"/>
              </a:ext>
            </a:extLst>
          </p:cNvPr>
          <p:cNvSpPr txBox="1"/>
          <p:nvPr/>
        </p:nvSpPr>
        <p:spPr>
          <a:xfrm>
            <a:off x="4611876" y="3170297"/>
            <a:ext cx="296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4800" dirty="0">
                <a:solidFill>
                  <a:srgbClr val="00B0F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260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On the Verge of Major Breakthroughs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(AI) has been moving extremely quickly in the last few years, demonstrating a potential to revolutionize every aspect of our lives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QA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351C0B9-4011-8A47-B50C-452E4A420F7A}"/>
              </a:ext>
            </a:extLst>
          </p:cNvPr>
          <p:cNvSpPr/>
          <p:nvPr/>
        </p:nvSpPr>
        <p:spPr>
          <a:xfrm>
            <a:off x="3621588" y="3507700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Work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D17A3E90-E5C5-D646-BE96-8813B4A5142D}"/>
              </a:ext>
            </a:extLst>
          </p:cNvPr>
          <p:cNvSpPr/>
          <p:nvPr/>
        </p:nvSpPr>
        <p:spPr>
          <a:xfrm>
            <a:off x="5161940" y="2677688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QA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4116ADA-61A0-794E-8178-E07E6E3DABCF}"/>
              </a:ext>
            </a:extLst>
          </p:cNvPr>
          <p:cNvSpPr/>
          <p:nvPr/>
        </p:nvSpPr>
        <p:spPr>
          <a:xfrm>
            <a:off x="3611743" y="5178838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Mobility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3C5408B-2CBE-B643-95AF-26450DE26512}"/>
              </a:ext>
            </a:extLst>
          </p:cNvPr>
          <p:cNvSpPr/>
          <p:nvPr/>
        </p:nvSpPr>
        <p:spPr>
          <a:xfrm>
            <a:off x="2081236" y="4352207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EC34C05-E8BC-0846-96B1-BC64D9EF8B0A}"/>
              </a:ext>
            </a:extLst>
          </p:cNvPr>
          <p:cNvSpPr/>
          <p:nvPr/>
        </p:nvSpPr>
        <p:spPr>
          <a:xfrm>
            <a:off x="5152320" y="433771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67387" rIns="216000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Medicine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1E8E3C8-606E-E84E-B877-5AAED3E88E77}"/>
              </a:ext>
            </a:extLst>
          </p:cNvPr>
          <p:cNvSpPr/>
          <p:nvPr/>
        </p:nvSpPr>
        <p:spPr>
          <a:xfrm>
            <a:off x="6682827" y="5181163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QA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55F30EB-FBFF-F94A-A34C-DD07935BD55D}"/>
              </a:ext>
            </a:extLst>
          </p:cNvPr>
          <p:cNvSpPr/>
          <p:nvPr/>
        </p:nvSpPr>
        <p:spPr>
          <a:xfrm>
            <a:off x="6692672" y="3511169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67387" rIns="216000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Economy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DB24476-FC6C-D643-910A-882604E27864}"/>
              </a:ext>
            </a:extLst>
          </p:cNvPr>
          <p:cNvSpPr/>
          <p:nvPr/>
        </p:nvSpPr>
        <p:spPr>
          <a:xfrm>
            <a:off x="8223179" y="4352207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stretch>
              <a:fillRect l="734" r="734"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72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Gulshan, Varun, et al. "Development and validation of a deep learning algorithm   for detection of diabetic retinopathy in retinal fundus photographs." </a:t>
            </a:r>
            <a:r>
              <a:rPr lang="en-US" i="1" dirty="0"/>
              <a:t>Jama</a:t>
            </a:r>
            <a:r>
              <a:rPr lang="en-US" dirty="0"/>
              <a:t> 316.22 (2016): 2402-2410.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Mitani</a:t>
            </a:r>
            <a:r>
              <a:rPr lang="en-US" dirty="0"/>
              <a:t>, </a:t>
            </a:r>
            <a:r>
              <a:rPr lang="en-US" dirty="0" err="1"/>
              <a:t>Akinori</a:t>
            </a:r>
            <a:r>
              <a:rPr lang="en-US" dirty="0"/>
              <a:t>, et al. "Detection of </a:t>
            </a:r>
            <a:r>
              <a:rPr lang="en-US" dirty="0" err="1"/>
              <a:t>anaemia</a:t>
            </a:r>
            <a:r>
              <a:rPr lang="en-US" dirty="0"/>
              <a:t> from retinal fundus images via deep learning." </a:t>
            </a:r>
            <a:r>
              <a:rPr lang="en-US" i="1" dirty="0"/>
              <a:t>Nature Biomedical Engineering</a:t>
            </a:r>
            <a:r>
              <a:rPr lang="en-US" dirty="0"/>
              <a:t> 4.1 (2020): 18-27.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Poplin, R., et al. "Predicting cardiovascular risk factors from retinal fundus photographs using deep learning. </a:t>
            </a:r>
            <a:r>
              <a:rPr lang="en-US" dirty="0" err="1"/>
              <a:t>arXiv</a:t>
            </a:r>
            <a:r>
              <a:rPr lang="en-US" dirty="0"/>
              <a:t> 2017." </a:t>
            </a:r>
            <a:r>
              <a:rPr lang="en-US" i="1" dirty="0" err="1"/>
              <a:t>arXiv</a:t>
            </a:r>
            <a:r>
              <a:rPr lang="en-US" i="1" dirty="0"/>
              <a:t> preprint arXiv:1708.09843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https://rimads.ai/avey/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Du, Nan, et al. "Extracting symptoms and their status from clinical conversations." </a:t>
            </a:r>
            <a:r>
              <a:rPr lang="en-US" i="1" dirty="0" err="1"/>
              <a:t>arXiv</a:t>
            </a:r>
            <a:r>
              <a:rPr lang="en-US" i="1" dirty="0"/>
              <a:t> preprint arXiv:1906.02239</a:t>
            </a:r>
            <a:r>
              <a:rPr lang="en-US" dirty="0"/>
              <a:t> (2019).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Kundu, </a:t>
            </a:r>
            <a:r>
              <a:rPr lang="en-US" dirty="0" err="1"/>
              <a:t>Shinjini</a:t>
            </a:r>
            <a:r>
              <a:rPr lang="en-US" dirty="0"/>
              <a:t>, et al. "Discovery and visualization of structural biomarkers from MRI using transport-based morphometry." </a:t>
            </a:r>
            <a:r>
              <a:rPr lang="en-US" i="1" dirty="0" err="1"/>
              <a:t>NeuroImage</a:t>
            </a:r>
            <a:r>
              <a:rPr lang="en-US" dirty="0"/>
              <a:t> 167 (2018): 256-275.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8585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pic>
        <p:nvPicPr>
          <p:cNvPr id="4" name="Picture 2" descr="Pulmonary tuberculosis | Radiology Case | Radiopaedia.org">
            <a:extLst>
              <a:ext uri="{FF2B5EF4-FFF2-40B4-BE49-F238E27FC236}">
                <a16:creationId xmlns:a16="http://schemas.microsoft.com/office/drawing/2014/main" id="{440FA3D6-855E-EB47-96F6-39F435E5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4" y="3510447"/>
            <a:ext cx="1702837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2507576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7918524" y="267682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970072" y="3881729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Pixels: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204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“Tuberculosis”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stCxn id="4" idx="3"/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AC332-7D14-CB4F-8B42-508D82DB8BEC}"/>
              </a:ext>
            </a:extLst>
          </p:cNvPr>
          <p:cNvSpPr txBox="1"/>
          <p:nvPr/>
        </p:nvSpPr>
        <p:spPr>
          <a:xfrm>
            <a:off x="4337473" y="5323180"/>
            <a:ext cx="296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31770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1958471" y="267682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8645612" y="2676825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134499" y="3977641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Pixels: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40905" y="3697064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“Four kids are playing </a:t>
            </a:r>
            <a:br>
              <a:rPr lang="en-QA" sz="2400" b="1" dirty="0"/>
            </a:br>
            <a:r>
              <a:rPr lang="en-QA" sz="2400" b="1" dirty="0"/>
              <a:t>with a ball”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AC332-7D14-CB4F-8B42-508D82DB8BEC}"/>
              </a:ext>
            </a:extLst>
          </p:cNvPr>
          <p:cNvSpPr txBox="1"/>
          <p:nvPr/>
        </p:nvSpPr>
        <p:spPr>
          <a:xfrm>
            <a:off x="4337473" y="5323180"/>
            <a:ext cx="296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Computer Vision</a:t>
            </a:r>
          </a:p>
        </p:txBody>
      </p:sp>
      <p:pic>
        <p:nvPicPr>
          <p:cNvPr id="22530" name="Picture 2" descr="Seven Benefits of Ball Play for Children - Fitness Factor Blog">
            <a:extLst>
              <a:ext uri="{FF2B5EF4-FFF2-40B4-BE49-F238E27FC236}">
                <a16:creationId xmlns:a16="http://schemas.microsoft.com/office/drawing/2014/main" id="{CC1E4C16-0538-164B-B81B-7664ADAB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50" y="3261602"/>
            <a:ext cx="2609015" cy="16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91830-AC4C-0647-8AB4-2F92AC90D1F3}"/>
              </a:ext>
            </a:extLst>
          </p:cNvPr>
          <p:cNvSpPr txBox="1"/>
          <p:nvPr/>
        </p:nvSpPr>
        <p:spPr>
          <a:xfrm>
            <a:off x="8179556" y="5036316"/>
            <a:ext cx="346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>
                <a:solidFill>
                  <a:srgbClr val="FF0000"/>
                </a:solidFill>
              </a:rPr>
              <a:t>More than just a category </a:t>
            </a:r>
            <a:br>
              <a:rPr lang="en-QA" sz="2400" dirty="0">
                <a:solidFill>
                  <a:srgbClr val="FF0000"/>
                </a:solidFill>
              </a:rPr>
            </a:br>
            <a:r>
              <a:rPr lang="en-QA" sz="2400" dirty="0">
                <a:solidFill>
                  <a:srgbClr val="FF0000"/>
                </a:solidFill>
              </a:rPr>
              <a:t>about </a:t>
            </a:r>
            <a:r>
              <a:rPr lang="en-US" sz="2400" dirty="0" err="1">
                <a:solidFill>
                  <a:srgbClr val="FF0000"/>
                </a:solidFill>
              </a:rPr>
              <a:t>th</a:t>
            </a:r>
            <a:r>
              <a:rPr lang="en-QA" sz="2400" dirty="0">
                <a:solidFill>
                  <a:srgbClr val="FF0000"/>
                </a:solidFill>
              </a:rPr>
              <a:t>e image!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87AC8C5-9797-7A49-A067-07E5FB512EBB}"/>
              </a:ext>
            </a:extLst>
          </p:cNvPr>
          <p:cNvCxnSpPr>
            <a:cxnSpLocks/>
          </p:cNvCxnSpPr>
          <p:nvPr/>
        </p:nvCxnSpPr>
        <p:spPr>
          <a:xfrm>
            <a:off x="8534440" y="4528061"/>
            <a:ext cx="560923" cy="491105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What does the graph of audio signal tells? what are negative samples? -  Signal Processing Stack Exchange">
            <a:extLst>
              <a:ext uri="{FF2B5EF4-FFF2-40B4-BE49-F238E27FC236}">
                <a16:creationId xmlns:a16="http://schemas.microsoft.com/office/drawing/2014/main" id="{57AC3E1E-581D-504D-ABFD-B81FF324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3" y="3510444"/>
            <a:ext cx="1702837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2507576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8278270" y="267496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565895" y="388173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Audio Clip: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299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“I feel some eye pain”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D2E7D2-CA4C-7B4D-A9E5-F128A1261C60}"/>
              </a:ext>
            </a:extLst>
          </p:cNvPr>
          <p:cNvSpPr txBox="1"/>
          <p:nvPr/>
        </p:nvSpPr>
        <p:spPr>
          <a:xfrm>
            <a:off x="4282464" y="5323180"/>
            <a:ext cx="345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12517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1824804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9213554" y="267496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915902" y="3881729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“Hello, how are you?”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41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“Bonjour, comment allez-vous”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D2E7D2-CA4C-7B4D-A9E5-F128A1261C60}"/>
              </a:ext>
            </a:extLst>
          </p:cNvPr>
          <p:cNvSpPr txBox="1"/>
          <p:nvPr/>
        </p:nvSpPr>
        <p:spPr>
          <a:xfrm>
            <a:off x="4171601" y="5323180"/>
            <a:ext cx="3566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Machine Translation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5E9ED-B0AE-D947-8D4D-388FE16092D6}"/>
              </a:ext>
            </a:extLst>
          </p:cNvPr>
          <p:cNvSpPr txBox="1"/>
          <p:nvPr/>
        </p:nvSpPr>
        <p:spPr>
          <a:xfrm>
            <a:off x="198422" y="3881729"/>
            <a:ext cx="77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Text:</a:t>
            </a:r>
          </a:p>
        </p:txBody>
      </p:sp>
    </p:spTree>
    <p:extLst>
      <p:ext uri="{BB962C8B-B14F-4D97-AF65-F5344CB8AC3E}">
        <p14:creationId xmlns:p14="http://schemas.microsoft.com/office/powerpoint/2010/main" val="27954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65E811-5641-8A4A-BBFB-0CB759D32BA2}"/>
              </a:ext>
            </a:extLst>
          </p:cNvPr>
          <p:cNvSpPr txBox="1"/>
          <p:nvPr/>
        </p:nvSpPr>
        <p:spPr>
          <a:xfrm>
            <a:off x="5918906" y="41535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C518B-7C80-B545-9228-74733CC2E608}"/>
              </a:ext>
            </a:extLst>
          </p:cNvPr>
          <p:cNvSpPr txBox="1"/>
          <p:nvPr/>
        </p:nvSpPr>
        <p:spPr>
          <a:xfrm>
            <a:off x="2195727" y="415357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8E8CAA81-0E3A-BC42-88D4-F7BDB520BBC0}"/>
              </a:ext>
            </a:extLst>
          </p:cNvPr>
          <p:cNvSpPr/>
          <p:nvPr/>
        </p:nvSpPr>
        <p:spPr>
          <a:xfrm>
            <a:off x="3193914" y="3563513"/>
            <a:ext cx="144842" cy="1641782"/>
          </a:xfrm>
          <a:prstGeom prst="leftBracke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3A4DF-3FBC-6C4A-8249-78FFC2292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Think of this as incoming impulses (</a:t>
            </a:r>
            <a:r>
              <a:rPr lang="en-US" dirty="0">
                <a:solidFill>
                  <a:srgbClr val="92D050"/>
                </a:solidFill>
              </a:rPr>
              <a:t>input</a:t>
            </a:r>
            <a:r>
              <a:rPr lang="en-US" dirty="0"/>
              <a:t>) passed from one </a:t>
            </a:r>
            <a:r>
              <a:rPr lang="en-US" i="1" dirty="0"/>
              <a:t>neuron</a:t>
            </a:r>
            <a:r>
              <a:rPr lang="en-US" dirty="0"/>
              <a:t> (AI process) to the next, if any, and finally generating an </a:t>
            </a:r>
            <a:r>
              <a:rPr lang="en-US" dirty="0">
                <a:solidFill>
                  <a:srgbClr val="92D050"/>
                </a:solidFill>
              </a:rPr>
              <a:t>output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4DF62-7EA8-A04D-8FBB-4BB1F5486855}"/>
              </a:ext>
            </a:extLst>
          </p:cNvPr>
          <p:cNvSpPr txBox="1"/>
          <p:nvPr/>
        </p:nvSpPr>
        <p:spPr>
          <a:xfrm>
            <a:off x="4087348" y="5211889"/>
            <a:ext cx="626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>
                <a:solidFill>
                  <a:srgbClr val="FF0000"/>
                </a:solidFill>
              </a:rPr>
              <a:t>AI process, which is essentially a </a:t>
            </a:r>
            <a:br>
              <a:rPr lang="en-QA" sz="2400" dirty="0">
                <a:solidFill>
                  <a:srgbClr val="FF0000"/>
                </a:solidFill>
              </a:rPr>
            </a:br>
            <a:r>
              <a:rPr lang="en-QA" sz="2400" i="1" dirty="0">
                <a:solidFill>
                  <a:srgbClr val="FF0000"/>
                </a:solidFill>
              </a:rPr>
              <a:t>mathematical function-- more on this next week</a:t>
            </a:r>
            <a:endParaRPr lang="en-QA" sz="2400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1FFB6F1-B5B6-E743-A0C2-22FCFDD07AF5}"/>
              </a:ext>
            </a:extLst>
          </p:cNvPr>
          <p:cNvCxnSpPr/>
          <p:nvPr/>
        </p:nvCxnSpPr>
        <p:spPr>
          <a:xfrm rot="16200000" flipH="1">
            <a:off x="4782768" y="4703945"/>
            <a:ext cx="447539" cy="297574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E10C9F-40D3-2D43-B983-C6A0C5B9E636}"/>
              </a:ext>
            </a:extLst>
          </p:cNvPr>
          <p:cNvGrpSpPr/>
          <p:nvPr/>
        </p:nvGrpSpPr>
        <p:grpSpPr>
          <a:xfrm>
            <a:off x="3634740" y="3658599"/>
            <a:ext cx="2114550" cy="1451610"/>
            <a:chOff x="2411730" y="2697480"/>
            <a:chExt cx="2114550" cy="14516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3E9C2E-3B1A-B54F-B6BD-A33C9F204919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FC2C7AB-8C2F-B944-8958-76E7122AC27B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737419-4914-C740-8677-C361802F4BD3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462C8F-B8E8-EC42-A6DC-2C586145A18D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0D0904-74F8-4949-8CB7-36779C2D03E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9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3634740" y="3658599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2A4914F-D944-6B4D-907C-92B562902986}"/>
              </a:ext>
            </a:extLst>
          </p:cNvPr>
          <p:cNvGrpSpPr/>
          <p:nvPr/>
        </p:nvGrpSpPr>
        <p:grpSpPr>
          <a:xfrm>
            <a:off x="4857750" y="2932793"/>
            <a:ext cx="2114550" cy="1451611"/>
            <a:chOff x="2411730" y="2697479"/>
            <a:chExt cx="2114550" cy="1451611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DF5BB5A-76E9-4744-8034-7D08399D3710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DE11B8C-6EDD-D848-9889-A87B45F3AE22}"/>
                </a:ext>
              </a:extLst>
            </p:cNvPr>
            <p:cNvCxnSpPr>
              <a:cxnSpLocks/>
              <a:endCxn id="229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5717EFF-207A-344E-8C37-B975F04E40A6}"/>
                </a:ext>
              </a:extLst>
            </p:cNvPr>
            <p:cNvCxnSpPr>
              <a:cxnSpLocks/>
              <a:endCxn id="229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DA6EDF9-237C-FC44-B8CE-3093964E72EE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60BD8A6-0E87-0A40-ADE6-F489AA0C63D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8E092C8-038D-0A4F-885C-3C3EBC8FA4B1}"/>
              </a:ext>
            </a:extLst>
          </p:cNvPr>
          <p:cNvGrpSpPr/>
          <p:nvPr/>
        </p:nvGrpSpPr>
        <p:grpSpPr>
          <a:xfrm>
            <a:off x="4857750" y="4384403"/>
            <a:ext cx="2114550" cy="1451611"/>
            <a:chOff x="2411730" y="2697479"/>
            <a:chExt cx="2114550" cy="1451611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C58C024-F65D-714B-9E1C-52EE45830A6E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6375457-3FAE-C04C-8CB3-8C0826CA1142}"/>
                </a:ext>
              </a:extLst>
            </p:cNvPr>
            <p:cNvCxnSpPr>
              <a:cxnSpLocks/>
              <a:endCxn id="237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630F5E7-A19B-0042-9581-DAE6DF365C49}"/>
                </a:ext>
              </a:extLst>
            </p:cNvPr>
            <p:cNvCxnSpPr>
              <a:cxnSpLocks/>
              <a:endCxn id="237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97BD256-8142-8A49-BAD6-8D1C69DD4DF0}"/>
                </a:ext>
              </a:extLst>
            </p:cNvPr>
            <p:cNvCxnSpPr>
              <a:cxnSpLocks/>
              <a:stCxn id="237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CCA987-26BB-8A4B-B2FE-47CB456DDCB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8F99C87-98EA-2A4F-B41A-826C5BDA68FF}"/>
              </a:ext>
            </a:extLst>
          </p:cNvPr>
          <p:cNvGrpSpPr/>
          <p:nvPr/>
        </p:nvGrpSpPr>
        <p:grpSpPr>
          <a:xfrm>
            <a:off x="4853018" y="3658597"/>
            <a:ext cx="2114550" cy="1451611"/>
            <a:chOff x="2411730" y="2697479"/>
            <a:chExt cx="2114550" cy="1451611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C16FF07-EC09-8F42-A734-66D0157227B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55F1C11-A2EF-384D-97C9-0A7319F01D00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50CDEAB-ACAD-B94C-A11D-715485168ED8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D296CE1-3A22-084E-BF7B-1F1CE85341AD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EEE2ADE-7DF0-794C-98CE-407732D4DC3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419F37F-79D1-B245-A311-0C7DC82F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You can connect as many of these neurons as needed, resulting in what is called a </a:t>
            </a:r>
            <a:r>
              <a:rPr lang="en-US" i="1" dirty="0"/>
              <a:t>neural network </a:t>
            </a:r>
            <a:r>
              <a:rPr lang="en-US" dirty="0"/>
              <a:t>(a branch of AI)</a:t>
            </a:r>
          </a:p>
          <a:p>
            <a:endParaRPr lang="en-US" dirty="0"/>
          </a:p>
          <a:p>
            <a:endParaRPr lang="en-QA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13163A-DD41-6E48-968D-CF9EBD9F2DE9}"/>
              </a:ext>
            </a:extLst>
          </p:cNvPr>
          <p:cNvGrpSpPr/>
          <p:nvPr/>
        </p:nvGrpSpPr>
        <p:grpSpPr>
          <a:xfrm>
            <a:off x="6111242" y="3658597"/>
            <a:ext cx="2114550" cy="1451611"/>
            <a:chOff x="2411730" y="2697479"/>
            <a:chExt cx="2114550" cy="145161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A28AB7-C0BA-B94A-9D46-E2327E54E120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EDC4DB-1D34-F74F-B486-472CF15FFA47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CD83203-4B82-8A4E-99EF-D65D6B060972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1C1DDB5-0E97-B043-B1D5-7F2992AA327A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9B1314-0A87-B74A-A0C5-3DD2EC57181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913C68-B424-6744-8F4E-1B4536BBEA17}"/>
              </a:ext>
            </a:extLst>
          </p:cNvPr>
          <p:cNvGrpSpPr/>
          <p:nvPr/>
        </p:nvGrpSpPr>
        <p:grpSpPr>
          <a:xfrm>
            <a:off x="6080759" y="2932791"/>
            <a:ext cx="2114550" cy="1451611"/>
            <a:chOff x="2411730" y="2697479"/>
            <a:chExt cx="2114550" cy="145161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CFAE00-57C0-034D-A042-D0B373B835B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082D15-71DA-3041-A28F-632DD2749DC9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0D1E86-D225-614E-9136-FB742FC1ED20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68005D-311F-6C44-9F6E-D80F1F97722C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1EC46D-A48F-C24B-9A1B-B88F243567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B6FDAC-E807-1E46-A4B1-8E9512897816}"/>
              </a:ext>
            </a:extLst>
          </p:cNvPr>
          <p:cNvGrpSpPr/>
          <p:nvPr/>
        </p:nvGrpSpPr>
        <p:grpSpPr>
          <a:xfrm>
            <a:off x="6092395" y="4384401"/>
            <a:ext cx="2114550" cy="1451611"/>
            <a:chOff x="2411730" y="2697479"/>
            <a:chExt cx="2114550" cy="145161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20674F-63D3-7944-9C9C-F71BA2AF159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9DAF4A-EAC5-5B42-8DDB-97BCC17FA2A0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4EA416-8B66-6A46-9CFC-3AC6F2BEFD2C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F37609-F707-F04F-AEA5-E64CFB46B8A9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FBF85F-2DEC-654D-99D1-B164311D9B1E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BEE0B9-2BE4-4B44-8E34-E01EEED06EC0}"/>
              </a:ext>
            </a:extLst>
          </p:cNvPr>
          <p:cNvGrpSpPr/>
          <p:nvPr/>
        </p:nvGrpSpPr>
        <p:grpSpPr>
          <a:xfrm>
            <a:off x="7364735" y="3658595"/>
            <a:ext cx="2114550" cy="1451611"/>
            <a:chOff x="2411730" y="2697479"/>
            <a:chExt cx="2114550" cy="145161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1A0F056-421E-8542-B7C7-8D09CB19396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B71596-C59B-2748-967F-58DDDBB3E8EE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D6232E-B9F8-6642-8E7A-4744C0B87D2F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AE2C7A7-9272-7E42-B596-D5E9E52392A7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5E280D-1F21-B948-9BE8-9E483F646A1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1F82F6-D50E-5E4C-B86C-9D7F09E8CD38}"/>
              </a:ext>
            </a:extLst>
          </p:cNvPr>
          <p:cNvSpPr/>
          <p:nvPr/>
        </p:nvSpPr>
        <p:spPr>
          <a:xfrm>
            <a:off x="720470" y="5978933"/>
            <a:ext cx="10732008" cy="725806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The more layers you add, the deeper it becomes. Deep ones are referred to as </a:t>
            </a:r>
            <a:r>
              <a:rPr lang="en-QA" sz="2400" b="1" i="1" dirty="0">
                <a:solidFill>
                  <a:schemeClr val="tx1"/>
                </a:solidFill>
              </a:rPr>
              <a:t>deep neural networks </a:t>
            </a:r>
            <a:r>
              <a:rPr lang="en-QA" sz="2400" dirty="0">
                <a:solidFill>
                  <a:schemeClr val="tx1"/>
                </a:solidFill>
              </a:rPr>
              <a:t>or </a:t>
            </a:r>
            <a:r>
              <a:rPr lang="en-QA" sz="2400" b="1" i="1" dirty="0">
                <a:solidFill>
                  <a:schemeClr val="tx1"/>
                </a:solidFill>
              </a:rPr>
              <a:t>deep learning (DL</a:t>
            </a:r>
            <a:r>
              <a:rPr lang="en-QA" sz="2400" dirty="0">
                <a:solidFill>
                  <a:schemeClr val="tx1"/>
                </a:solidFill>
              </a:rPr>
              <a:t>) </a:t>
            </a:r>
            <a:r>
              <a:rPr lang="en-QA" sz="2400" b="1" i="1" dirty="0">
                <a:solidFill>
                  <a:schemeClr val="tx1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6945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11669</TotalTime>
  <Words>2311</Words>
  <Application>Microsoft Macintosh PowerPoint</Application>
  <PresentationFormat>Widescreen</PresentationFormat>
  <Paragraphs>337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AI for Medicine </vt:lpstr>
      <vt:lpstr>Outline</vt:lpstr>
      <vt:lpstr>On the Verge of Major Breakthroughs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Outline</vt:lpstr>
      <vt:lpstr>Objectives</vt:lpstr>
      <vt:lpstr>Learning Outcomes</vt:lpstr>
      <vt:lpstr>Structure</vt:lpstr>
      <vt:lpstr>Assessment Methods</vt:lpstr>
      <vt:lpstr>Outline</vt:lpstr>
      <vt:lpstr>Some Applications of AI in Medicine</vt:lpstr>
      <vt:lpstr>Some Applications of AI in Medicine</vt:lpstr>
      <vt:lpstr>Diagnosing Diabetic Eye Disease Using  Deep Learning</vt:lpstr>
      <vt:lpstr>Diagnosing Diabetic Eye Disease Using  Deep Learning</vt:lpstr>
      <vt:lpstr>Diagnosing Diabetic Eye Disease Using  Deep Learning</vt:lpstr>
      <vt:lpstr>Diagnosing Diabetic Eye Disease Using  Deep Learning</vt:lpstr>
      <vt:lpstr>Diagnosing Diabetic Eye Disease Using  Deep Learning</vt:lpstr>
      <vt:lpstr>Some Applications of AI in Medicine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184</cp:revision>
  <dcterms:created xsi:type="dcterms:W3CDTF">2021-01-10T14:59:52Z</dcterms:created>
  <dcterms:modified xsi:type="dcterms:W3CDTF">2021-01-18T17:30:02Z</dcterms:modified>
</cp:coreProperties>
</file>